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6" r:id="rId2"/>
    <p:sldId id="1133" r:id="rId3"/>
    <p:sldId id="507" r:id="rId4"/>
    <p:sldId id="390" r:id="rId5"/>
    <p:sldId id="492" r:id="rId6"/>
    <p:sldId id="522" r:id="rId7"/>
    <p:sldId id="524" r:id="rId8"/>
    <p:sldId id="520" r:id="rId9"/>
    <p:sldId id="1125" r:id="rId10"/>
    <p:sldId id="576" r:id="rId11"/>
    <p:sldId id="578" r:id="rId12"/>
    <p:sldId id="579" r:id="rId13"/>
    <p:sldId id="580" r:id="rId14"/>
    <p:sldId id="581" r:id="rId15"/>
    <p:sldId id="1132" r:id="rId16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94660"/>
  </p:normalViewPr>
  <p:slideViewPr>
    <p:cSldViewPr>
      <p:cViewPr varScale="1">
        <p:scale>
          <a:sx n="70" d="100"/>
          <a:sy n="70" d="100"/>
        </p:scale>
        <p:origin x="14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suke Suzuki" userId="952a448d22ae7f97" providerId="LiveId" clId="{4F4FD1E5-52B3-44D1-B88D-694A42E0A937}"/>
    <pc:docChg chg="delSld">
      <pc:chgData name="Kensuke Suzuki" userId="952a448d22ae7f97" providerId="LiveId" clId="{4F4FD1E5-52B3-44D1-B88D-694A42E0A937}" dt="2026-05-21T04:29:10.327" v="1" actId="47"/>
      <pc:docMkLst>
        <pc:docMk/>
      </pc:docMkLst>
      <pc:sldChg chg="del">
        <pc:chgData name="Kensuke Suzuki" userId="952a448d22ae7f97" providerId="LiveId" clId="{4F4FD1E5-52B3-44D1-B88D-694A42E0A937}" dt="2026-05-21T04:29:10.327" v="1" actId="47"/>
        <pc:sldMkLst>
          <pc:docMk/>
          <pc:sldMk cId="3678057094" sldId="1106"/>
        </pc:sldMkLst>
      </pc:sldChg>
      <pc:sldChg chg="del">
        <pc:chgData name="Kensuke Suzuki" userId="952a448d22ae7f97" providerId="LiveId" clId="{4F4FD1E5-52B3-44D1-B88D-694A42E0A937}" dt="2026-05-21T04:29:10.041" v="0" actId="47"/>
        <pc:sldMkLst>
          <pc:docMk/>
          <pc:sldMk cId="3773003652" sldId="112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03C7-AC36-4708-8B31-E6F1522CC0B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71CD489-0F70-433A-8E4B-0AE0934E3FEB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緊急度判断</a:t>
          </a:r>
        </a:p>
      </dgm:t>
    </dgm:pt>
    <dgm:pt modelId="{CCB044AD-0ECA-47DC-B23D-7AE79760A665}" type="par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F30979F-B14B-4C74-AAE2-6AD7B2735738}" type="sibTrans" cxnId="{2DCB47F1-247E-4C7B-9B9B-B93446CD629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A5F1D96A-1034-417C-B864-43FD1BC34321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１１９番通報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誘導</a:t>
          </a:r>
        </a:p>
      </dgm:t>
    </dgm:pt>
    <dgm:pt modelId="{70EFE3AC-1DB8-4D5F-8F62-CA88A2B81754}" type="parTrans" cxnId="{272D6AB5-E8C0-42B1-B14F-A3193B1BDFB2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F8DBC9DB-736B-46E7-A60D-ABA5ACE9A588}" type="sibTrans" cxnId="{272D6AB5-E8C0-42B1-B14F-A3193B1BDF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BE944381-C01A-4F93-8A6B-291D1486E065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保護者への連絡</a:t>
          </a:r>
        </a:p>
      </dgm:t>
    </dgm:pt>
    <dgm:pt modelId="{9A600FCD-FCC0-4D5A-A2BA-C3D7AF564943}" type="parTrans" cxnId="{46A780AF-9F1A-4D53-9498-D351F4DFDAB2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9611E421-243C-4051-9800-9B7EBB3D8E49}" type="sibTrans" cxnId="{46A780AF-9F1A-4D53-9498-D351F4DFDAB2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40990429-64E4-4ACE-96E4-2440F4C9BFE7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応急処置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搬送</a:t>
          </a:r>
          <a:endParaRPr kumimoji="1" lang="en-US" altLang="ja-JP" dirty="0">
            <a:latin typeface="+mn-ea"/>
            <a:ea typeface="+mn-ea"/>
          </a:endParaRPr>
        </a:p>
      </dgm:t>
    </dgm:pt>
    <dgm:pt modelId="{134A118F-A0B6-426D-B02A-BF2C82F98DCF}" type="parTrans" cxnId="{31996A43-D129-4E2A-9C1A-7B6471E2E9C8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668CE1DB-F4C8-4BC0-A15A-BE3E4C09E300}" type="sibTrans" cxnId="{31996A43-D129-4E2A-9C1A-7B6471E2E9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82DF011-6260-4A09-8509-461B218B05B0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他の子どもへの対応</a:t>
          </a:r>
        </a:p>
      </dgm:t>
    </dgm:pt>
    <dgm:pt modelId="{47343A57-E1EE-45BA-97AA-911285C15C29}" type="parTrans" cxnId="{577352FD-0060-4A2B-B852-8A29833540C8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3B1C3725-6511-49AF-846F-4573BC919D62}" type="sibTrans" cxnId="{577352FD-0060-4A2B-B852-8A29833540C8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9BFB7799-2C99-4EB5-B66C-D7BF5AC54909}">
      <dgm:prSet phldrT="[テキスト]"/>
      <dgm:spPr/>
      <dgm:t>
        <a:bodyPr/>
        <a:lstStyle/>
        <a:p>
          <a:r>
            <a:rPr kumimoji="1" lang="ja-JP" altLang="en-US" dirty="0">
              <a:latin typeface="+mn-ea"/>
              <a:ea typeface="+mn-ea"/>
            </a:rPr>
            <a:t>情報収集</a:t>
          </a:r>
          <a:endParaRPr kumimoji="1" lang="en-US" altLang="ja-JP" dirty="0">
            <a:latin typeface="+mn-ea"/>
            <a:ea typeface="+mn-ea"/>
          </a:endParaRPr>
        </a:p>
        <a:p>
          <a:r>
            <a:rPr kumimoji="1" lang="ja-JP" altLang="en-US" dirty="0">
              <a:latin typeface="+mn-ea"/>
              <a:ea typeface="+mn-ea"/>
            </a:rPr>
            <a:t>記録</a:t>
          </a:r>
        </a:p>
      </dgm:t>
    </dgm:pt>
    <dgm:pt modelId="{C6CEA6BF-B6E9-4246-BF29-B450ACE8E509}" type="sibTrans" cxnId="{12FE0B48-080F-4B48-BEF6-7D5A8253E7CB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CA350139-DB45-40B7-A062-819381294EC4}" type="parTrans" cxnId="{12FE0B48-080F-4B48-BEF6-7D5A8253E7CB}">
      <dgm:prSet/>
      <dgm:spPr/>
      <dgm:t>
        <a:bodyPr/>
        <a:lstStyle/>
        <a:p>
          <a:endParaRPr kumimoji="1" lang="ja-JP" altLang="en-US" dirty="0">
            <a:latin typeface="+mn-ea"/>
            <a:ea typeface="+mn-ea"/>
          </a:endParaRPr>
        </a:p>
      </dgm:t>
    </dgm:pt>
    <dgm:pt modelId="{078F7E43-B2FF-414C-8D78-53FC4D680F1B}" type="pres">
      <dgm:prSet presAssocID="{BF6C03C7-AC36-4708-8B31-E6F1522CC0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3BD2D-A112-4C0D-B5DD-388C3960FCC0}" type="pres">
      <dgm:prSet presAssocID="{471CD489-0F70-433A-8E4B-0AE0934E3FEB}" presName="centerShape" presStyleLbl="node0" presStyleIdx="0" presStyleCnt="1" custScaleX="122509"/>
      <dgm:spPr/>
    </dgm:pt>
    <dgm:pt modelId="{5DF2DA68-EA01-419B-A953-05DD6984C40E}" type="pres">
      <dgm:prSet presAssocID="{70EFE3AC-1DB8-4D5F-8F62-CA88A2B81754}" presName="parTrans" presStyleLbl="sibTrans2D1" presStyleIdx="0" presStyleCnt="5"/>
      <dgm:spPr/>
    </dgm:pt>
    <dgm:pt modelId="{CBF63D84-0E11-48C0-B38F-BB473B763D4B}" type="pres">
      <dgm:prSet presAssocID="{70EFE3AC-1DB8-4D5F-8F62-CA88A2B81754}" presName="connectorText" presStyleLbl="sibTrans2D1" presStyleIdx="0" presStyleCnt="5"/>
      <dgm:spPr/>
    </dgm:pt>
    <dgm:pt modelId="{00F6BBCB-86C7-42DC-8475-18D741040CFB}" type="pres">
      <dgm:prSet presAssocID="{A5F1D96A-1034-417C-B864-43FD1BC34321}" presName="node" presStyleLbl="node1" presStyleIdx="0" presStyleCnt="5" custScaleX="138716">
        <dgm:presLayoutVars>
          <dgm:bulletEnabled val="1"/>
        </dgm:presLayoutVars>
      </dgm:prSet>
      <dgm:spPr/>
    </dgm:pt>
    <dgm:pt modelId="{77F2ABCF-C031-4070-990A-3846493FDB3C}" type="pres">
      <dgm:prSet presAssocID="{9A600FCD-FCC0-4D5A-A2BA-C3D7AF564943}" presName="parTrans" presStyleLbl="sibTrans2D1" presStyleIdx="1" presStyleCnt="5"/>
      <dgm:spPr/>
    </dgm:pt>
    <dgm:pt modelId="{598A2487-336C-4F75-BA9A-84BC344A6367}" type="pres">
      <dgm:prSet presAssocID="{9A600FCD-FCC0-4D5A-A2BA-C3D7AF564943}" presName="connectorText" presStyleLbl="sibTrans2D1" presStyleIdx="1" presStyleCnt="5"/>
      <dgm:spPr/>
    </dgm:pt>
    <dgm:pt modelId="{02C8DA2E-850E-44C0-BD69-C2CAF3965CE0}" type="pres">
      <dgm:prSet presAssocID="{BE944381-C01A-4F93-8A6B-291D1486E065}" presName="node" presStyleLbl="node1" presStyleIdx="1" presStyleCnt="5" custScaleX="113739">
        <dgm:presLayoutVars>
          <dgm:bulletEnabled val="1"/>
        </dgm:presLayoutVars>
      </dgm:prSet>
      <dgm:spPr/>
    </dgm:pt>
    <dgm:pt modelId="{8784B7CD-0B0B-4ADE-8570-1DB62EE5301E}" type="pres">
      <dgm:prSet presAssocID="{134A118F-A0B6-426D-B02A-BF2C82F98DCF}" presName="parTrans" presStyleLbl="sibTrans2D1" presStyleIdx="2" presStyleCnt="5"/>
      <dgm:spPr/>
    </dgm:pt>
    <dgm:pt modelId="{3E6FB09D-1B1A-4FDE-9F0F-87916203E65B}" type="pres">
      <dgm:prSet presAssocID="{134A118F-A0B6-426D-B02A-BF2C82F98DCF}" presName="connectorText" presStyleLbl="sibTrans2D1" presStyleIdx="2" presStyleCnt="5"/>
      <dgm:spPr/>
    </dgm:pt>
    <dgm:pt modelId="{7AD63CDD-F1EB-4F0E-8C7A-6C53BD2B14D0}" type="pres">
      <dgm:prSet presAssocID="{40990429-64E4-4ACE-96E4-2440F4C9BFE7}" presName="node" presStyleLbl="node1" presStyleIdx="2" presStyleCnt="5" custScaleX="125681">
        <dgm:presLayoutVars>
          <dgm:bulletEnabled val="1"/>
        </dgm:presLayoutVars>
      </dgm:prSet>
      <dgm:spPr/>
    </dgm:pt>
    <dgm:pt modelId="{B8E83CB4-1AD4-4FF2-AACF-DB8D11B075B3}" type="pres">
      <dgm:prSet presAssocID="{CA350139-DB45-40B7-A062-819381294EC4}" presName="parTrans" presStyleLbl="sibTrans2D1" presStyleIdx="3" presStyleCnt="5"/>
      <dgm:spPr/>
    </dgm:pt>
    <dgm:pt modelId="{2E464388-9B56-46E7-8F17-9609CAD524FF}" type="pres">
      <dgm:prSet presAssocID="{CA350139-DB45-40B7-A062-819381294EC4}" presName="connectorText" presStyleLbl="sibTrans2D1" presStyleIdx="3" presStyleCnt="5"/>
      <dgm:spPr/>
    </dgm:pt>
    <dgm:pt modelId="{8DFAA49F-BA91-479F-8835-F758B14489BA}" type="pres">
      <dgm:prSet presAssocID="{9BFB7799-2C99-4EB5-B66C-D7BF5AC54909}" presName="node" presStyleLbl="node1" presStyleIdx="3" presStyleCnt="5" custScaleX="119337">
        <dgm:presLayoutVars>
          <dgm:bulletEnabled val="1"/>
        </dgm:presLayoutVars>
      </dgm:prSet>
      <dgm:spPr/>
    </dgm:pt>
    <dgm:pt modelId="{49242FDF-724F-4395-B801-B181CFECF754}" type="pres">
      <dgm:prSet presAssocID="{47343A57-E1EE-45BA-97AA-911285C15C29}" presName="parTrans" presStyleLbl="sibTrans2D1" presStyleIdx="4" presStyleCnt="5"/>
      <dgm:spPr/>
    </dgm:pt>
    <dgm:pt modelId="{06EAB71E-B726-40BF-9E25-46043FB56784}" type="pres">
      <dgm:prSet presAssocID="{47343A57-E1EE-45BA-97AA-911285C15C29}" presName="connectorText" presStyleLbl="sibTrans2D1" presStyleIdx="4" presStyleCnt="5"/>
      <dgm:spPr/>
    </dgm:pt>
    <dgm:pt modelId="{1E8443EA-0D3A-4A38-A8D4-F224A419E422}" type="pres">
      <dgm:prSet presAssocID="{382DF011-6260-4A09-8509-461B218B05B0}" presName="node" presStyleLbl="node1" presStyleIdx="4" presStyleCnt="5" custScaleX="121913">
        <dgm:presLayoutVars>
          <dgm:bulletEnabled val="1"/>
        </dgm:presLayoutVars>
      </dgm:prSet>
      <dgm:spPr/>
    </dgm:pt>
  </dgm:ptLst>
  <dgm:cxnLst>
    <dgm:cxn modelId="{F0549810-F66F-45EB-9B7A-6189A88721D9}" type="presOf" srcId="{40990429-64E4-4ACE-96E4-2440F4C9BFE7}" destId="{7AD63CDD-F1EB-4F0E-8C7A-6C53BD2B14D0}" srcOrd="0" destOrd="0" presId="urn:microsoft.com/office/officeart/2005/8/layout/radial5"/>
    <dgm:cxn modelId="{9CE01034-B196-472E-849A-3453EC43A618}" type="presOf" srcId="{BF6C03C7-AC36-4708-8B31-E6F1522CC0B8}" destId="{078F7E43-B2FF-414C-8D78-53FC4D680F1B}" srcOrd="0" destOrd="0" presId="urn:microsoft.com/office/officeart/2005/8/layout/radial5"/>
    <dgm:cxn modelId="{01E6F65C-F3BA-4A0B-AE59-5E9A39EA902B}" type="presOf" srcId="{9BFB7799-2C99-4EB5-B66C-D7BF5AC54909}" destId="{8DFAA49F-BA91-479F-8835-F758B14489BA}" srcOrd="0" destOrd="0" presId="urn:microsoft.com/office/officeart/2005/8/layout/radial5"/>
    <dgm:cxn modelId="{7DB5745E-1FFE-4FA5-AA14-78AE39E96C7C}" type="presOf" srcId="{9A600FCD-FCC0-4D5A-A2BA-C3D7AF564943}" destId="{598A2487-336C-4F75-BA9A-84BC344A6367}" srcOrd="1" destOrd="0" presId="urn:microsoft.com/office/officeart/2005/8/layout/radial5"/>
    <dgm:cxn modelId="{31996A43-D129-4E2A-9C1A-7B6471E2E9C8}" srcId="{471CD489-0F70-433A-8E4B-0AE0934E3FEB}" destId="{40990429-64E4-4ACE-96E4-2440F4C9BFE7}" srcOrd="2" destOrd="0" parTransId="{134A118F-A0B6-426D-B02A-BF2C82F98DCF}" sibTransId="{668CE1DB-F4C8-4BC0-A15A-BE3E4C09E300}"/>
    <dgm:cxn modelId="{0C0C1B47-80E3-44B0-82CC-11822707ED1D}" type="presOf" srcId="{471CD489-0F70-433A-8E4B-0AE0934E3FEB}" destId="{0D43BD2D-A112-4C0D-B5DD-388C3960FCC0}" srcOrd="0" destOrd="0" presId="urn:microsoft.com/office/officeart/2005/8/layout/radial5"/>
    <dgm:cxn modelId="{12FE0B48-080F-4B48-BEF6-7D5A8253E7CB}" srcId="{471CD489-0F70-433A-8E4B-0AE0934E3FEB}" destId="{9BFB7799-2C99-4EB5-B66C-D7BF5AC54909}" srcOrd="3" destOrd="0" parTransId="{CA350139-DB45-40B7-A062-819381294EC4}" sibTransId="{C6CEA6BF-B6E9-4246-BF29-B450ACE8E509}"/>
    <dgm:cxn modelId="{9AA9434B-C9C6-4C9A-A146-A4872DDC37E1}" type="presOf" srcId="{70EFE3AC-1DB8-4D5F-8F62-CA88A2B81754}" destId="{5DF2DA68-EA01-419B-A953-05DD6984C40E}" srcOrd="0" destOrd="0" presId="urn:microsoft.com/office/officeart/2005/8/layout/radial5"/>
    <dgm:cxn modelId="{8B1CE754-CE16-47F6-A1F6-14E224BF4BAC}" type="presOf" srcId="{A5F1D96A-1034-417C-B864-43FD1BC34321}" destId="{00F6BBCB-86C7-42DC-8475-18D741040CFB}" srcOrd="0" destOrd="0" presId="urn:microsoft.com/office/officeart/2005/8/layout/radial5"/>
    <dgm:cxn modelId="{E470F55A-8526-49BE-825C-D6492FC9138B}" type="presOf" srcId="{134A118F-A0B6-426D-B02A-BF2C82F98DCF}" destId="{3E6FB09D-1B1A-4FDE-9F0F-87916203E65B}" srcOrd="1" destOrd="0" presId="urn:microsoft.com/office/officeart/2005/8/layout/radial5"/>
    <dgm:cxn modelId="{6DA86981-F836-496F-8752-B4AC970583BF}" type="presOf" srcId="{BE944381-C01A-4F93-8A6B-291D1486E065}" destId="{02C8DA2E-850E-44C0-BD69-C2CAF3965CE0}" srcOrd="0" destOrd="0" presId="urn:microsoft.com/office/officeart/2005/8/layout/radial5"/>
    <dgm:cxn modelId="{46A780AF-9F1A-4D53-9498-D351F4DFDAB2}" srcId="{471CD489-0F70-433A-8E4B-0AE0934E3FEB}" destId="{BE944381-C01A-4F93-8A6B-291D1486E065}" srcOrd="1" destOrd="0" parTransId="{9A600FCD-FCC0-4D5A-A2BA-C3D7AF564943}" sibTransId="{9611E421-243C-4051-9800-9B7EBB3D8E49}"/>
    <dgm:cxn modelId="{272D6AB5-E8C0-42B1-B14F-A3193B1BDFB2}" srcId="{471CD489-0F70-433A-8E4B-0AE0934E3FEB}" destId="{A5F1D96A-1034-417C-B864-43FD1BC34321}" srcOrd="0" destOrd="0" parTransId="{70EFE3AC-1DB8-4D5F-8F62-CA88A2B81754}" sibTransId="{F8DBC9DB-736B-46E7-A60D-ABA5ACE9A588}"/>
    <dgm:cxn modelId="{46AFDCB7-B64F-416E-A84B-9E89E41E5F30}" type="presOf" srcId="{134A118F-A0B6-426D-B02A-BF2C82F98DCF}" destId="{8784B7CD-0B0B-4ADE-8570-1DB62EE5301E}" srcOrd="0" destOrd="0" presId="urn:microsoft.com/office/officeart/2005/8/layout/radial5"/>
    <dgm:cxn modelId="{354691B9-F442-4179-AB40-93D5B28136FA}" type="presOf" srcId="{47343A57-E1EE-45BA-97AA-911285C15C29}" destId="{49242FDF-724F-4395-B801-B181CFECF754}" srcOrd="0" destOrd="0" presId="urn:microsoft.com/office/officeart/2005/8/layout/radial5"/>
    <dgm:cxn modelId="{466F7BBA-A746-4E7C-A462-A7F35B2439FC}" type="presOf" srcId="{382DF011-6260-4A09-8509-461B218B05B0}" destId="{1E8443EA-0D3A-4A38-A8D4-F224A419E422}" srcOrd="0" destOrd="0" presId="urn:microsoft.com/office/officeart/2005/8/layout/radial5"/>
    <dgm:cxn modelId="{1A2749CE-DFBC-4DEE-BB53-354926AD2467}" type="presOf" srcId="{CA350139-DB45-40B7-A062-819381294EC4}" destId="{2E464388-9B56-46E7-8F17-9609CAD524FF}" srcOrd="1" destOrd="0" presId="urn:microsoft.com/office/officeart/2005/8/layout/radial5"/>
    <dgm:cxn modelId="{FCFDADD8-1B8D-40E6-BE2E-AE12E0751B82}" type="presOf" srcId="{70EFE3AC-1DB8-4D5F-8F62-CA88A2B81754}" destId="{CBF63D84-0E11-48C0-B38F-BB473B763D4B}" srcOrd="1" destOrd="0" presId="urn:microsoft.com/office/officeart/2005/8/layout/radial5"/>
    <dgm:cxn modelId="{E1E3A3DE-C8BA-4FA6-9487-9747A50A17EF}" type="presOf" srcId="{47343A57-E1EE-45BA-97AA-911285C15C29}" destId="{06EAB71E-B726-40BF-9E25-46043FB56784}" srcOrd="1" destOrd="0" presId="urn:microsoft.com/office/officeart/2005/8/layout/radial5"/>
    <dgm:cxn modelId="{2DCB47F1-247E-4C7B-9B9B-B93446CD6297}" srcId="{BF6C03C7-AC36-4708-8B31-E6F1522CC0B8}" destId="{471CD489-0F70-433A-8E4B-0AE0934E3FEB}" srcOrd="0" destOrd="0" parTransId="{CCB044AD-0ECA-47DC-B23D-7AE79760A665}" sibTransId="{3F30979F-B14B-4C74-AAE2-6AD7B2735738}"/>
    <dgm:cxn modelId="{198897F8-22CB-41A3-938F-D6B8EB17F03D}" type="presOf" srcId="{CA350139-DB45-40B7-A062-819381294EC4}" destId="{B8E83CB4-1AD4-4FF2-AACF-DB8D11B075B3}" srcOrd="0" destOrd="0" presId="urn:microsoft.com/office/officeart/2005/8/layout/radial5"/>
    <dgm:cxn modelId="{577352FD-0060-4A2B-B852-8A29833540C8}" srcId="{471CD489-0F70-433A-8E4B-0AE0934E3FEB}" destId="{382DF011-6260-4A09-8509-461B218B05B0}" srcOrd="4" destOrd="0" parTransId="{47343A57-E1EE-45BA-97AA-911285C15C29}" sibTransId="{3B1C3725-6511-49AF-846F-4573BC919D62}"/>
    <dgm:cxn modelId="{F936FDFF-8E24-40D5-B406-EA1E243D0469}" type="presOf" srcId="{9A600FCD-FCC0-4D5A-A2BA-C3D7AF564943}" destId="{77F2ABCF-C031-4070-990A-3846493FDB3C}" srcOrd="0" destOrd="0" presId="urn:microsoft.com/office/officeart/2005/8/layout/radial5"/>
    <dgm:cxn modelId="{32E64C02-EDD0-4A71-9533-8AA0037C7C2F}" type="presParOf" srcId="{078F7E43-B2FF-414C-8D78-53FC4D680F1B}" destId="{0D43BD2D-A112-4C0D-B5DD-388C3960FCC0}" srcOrd="0" destOrd="0" presId="urn:microsoft.com/office/officeart/2005/8/layout/radial5"/>
    <dgm:cxn modelId="{7B272D54-0934-4D2D-B7C6-B25B65AF2D6B}" type="presParOf" srcId="{078F7E43-B2FF-414C-8D78-53FC4D680F1B}" destId="{5DF2DA68-EA01-419B-A953-05DD6984C40E}" srcOrd="1" destOrd="0" presId="urn:microsoft.com/office/officeart/2005/8/layout/radial5"/>
    <dgm:cxn modelId="{C5C88893-9F3E-4196-AAAE-3F972B2D7B15}" type="presParOf" srcId="{5DF2DA68-EA01-419B-A953-05DD6984C40E}" destId="{CBF63D84-0E11-48C0-B38F-BB473B763D4B}" srcOrd="0" destOrd="0" presId="urn:microsoft.com/office/officeart/2005/8/layout/radial5"/>
    <dgm:cxn modelId="{3D83E373-A2AB-4201-B59A-A243A63B3220}" type="presParOf" srcId="{078F7E43-B2FF-414C-8D78-53FC4D680F1B}" destId="{00F6BBCB-86C7-42DC-8475-18D741040CFB}" srcOrd="2" destOrd="0" presId="urn:microsoft.com/office/officeart/2005/8/layout/radial5"/>
    <dgm:cxn modelId="{BF028940-AF67-4DBB-B51F-A98D84E3E641}" type="presParOf" srcId="{078F7E43-B2FF-414C-8D78-53FC4D680F1B}" destId="{77F2ABCF-C031-4070-990A-3846493FDB3C}" srcOrd="3" destOrd="0" presId="urn:microsoft.com/office/officeart/2005/8/layout/radial5"/>
    <dgm:cxn modelId="{498B1ADE-70A0-4A7F-B6F2-78762B90A3BB}" type="presParOf" srcId="{77F2ABCF-C031-4070-990A-3846493FDB3C}" destId="{598A2487-336C-4F75-BA9A-84BC344A6367}" srcOrd="0" destOrd="0" presId="urn:microsoft.com/office/officeart/2005/8/layout/radial5"/>
    <dgm:cxn modelId="{06F29408-0D3E-4677-B851-3ABF3FF6639B}" type="presParOf" srcId="{078F7E43-B2FF-414C-8D78-53FC4D680F1B}" destId="{02C8DA2E-850E-44C0-BD69-C2CAF3965CE0}" srcOrd="4" destOrd="0" presId="urn:microsoft.com/office/officeart/2005/8/layout/radial5"/>
    <dgm:cxn modelId="{0065350A-99A1-4C52-A801-041E7BCF917B}" type="presParOf" srcId="{078F7E43-B2FF-414C-8D78-53FC4D680F1B}" destId="{8784B7CD-0B0B-4ADE-8570-1DB62EE5301E}" srcOrd="5" destOrd="0" presId="urn:microsoft.com/office/officeart/2005/8/layout/radial5"/>
    <dgm:cxn modelId="{23F101FE-9EC9-462C-9A0C-7516E8A4E9BD}" type="presParOf" srcId="{8784B7CD-0B0B-4ADE-8570-1DB62EE5301E}" destId="{3E6FB09D-1B1A-4FDE-9F0F-87916203E65B}" srcOrd="0" destOrd="0" presId="urn:microsoft.com/office/officeart/2005/8/layout/radial5"/>
    <dgm:cxn modelId="{1D65E420-A16A-4FD0-B4B0-57199664F38E}" type="presParOf" srcId="{078F7E43-B2FF-414C-8D78-53FC4D680F1B}" destId="{7AD63CDD-F1EB-4F0E-8C7A-6C53BD2B14D0}" srcOrd="6" destOrd="0" presId="urn:microsoft.com/office/officeart/2005/8/layout/radial5"/>
    <dgm:cxn modelId="{3BB60D3B-727C-4916-9580-2B51DB9DCB8F}" type="presParOf" srcId="{078F7E43-B2FF-414C-8D78-53FC4D680F1B}" destId="{B8E83CB4-1AD4-4FF2-AACF-DB8D11B075B3}" srcOrd="7" destOrd="0" presId="urn:microsoft.com/office/officeart/2005/8/layout/radial5"/>
    <dgm:cxn modelId="{B4DA93BA-605D-4778-80D7-24A569E34A39}" type="presParOf" srcId="{B8E83CB4-1AD4-4FF2-AACF-DB8D11B075B3}" destId="{2E464388-9B56-46E7-8F17-9609CAD524FF}" srcOrd="0" destOrd="0" presId="urn:microsoft.com/office/officeart/2005/8/layout/radial5"/>
    <dgm:cxn modelId="{EF106737-D83F-46BC-A7EB-79613212BDBA}" type="presParOf" srcId="{078F7E43-B2FF-414C-8D78-53FC4D680F1B}" destId="{8DFAA49F-BA91-479F-8835-F758B14489BA}" srcOrd="8" destOrd="0" presId="urn:microsoft.com/office/officeart/2005/8/layout/radial5"/>
    <dgm:cxn modelId="{65AC4F84-FF5C-4575-8D28-AB7C305E6055}" type="presParOf" srcId="{078F7E43-B2FF-414C-8D78-53FC4D680F1B}" destId="{49242FDF-724F-4395-B801-B181CFECF754}" srcOrd="9" destOrd="0" presId="urn:microsoft.com/office/officeart/2005/8/layout/radial5"/>
    <dgm:cxn modelId="{2F9B373B-7967-4950-9327-5C9A7DE3FFBC}" type="presParOf" srcId="{49242FDF-724F-4395-B801-B181CFECF754}" destId="{06EAB71E-B726-40BF-9E25-46043FB56784}" srcOrd="0" destOrd="0" presId="urn:microsoft.com/office/officeart/2005/8/layout/radial5"/>
    <dgm:cxn modelId="{8A5C8036-AB21-408B-8325-F5D8708AF9B6}" type="presParOf" srcId="{078F7E43-B2FF-414C-8D78-53FC4D680F1B}" destId="{1E8443EA-0D3A-4A38-A8D4-F224A419E4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BD2D-A112-4C0D-B5DD-388C3960FCC0}">
      <dsp:nvSpPr>
        <dsp:cNvPr id="0" name=""/>
        <dsp:cNvSpPr/>
      </dsp:nvSpPr>
      <dsp:spPr>
        <a:xfrm>
          <a:off x="3642707" y="2475571"/>
          <a:ext cx="1784471" cy="1456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kern="1200" dirty="0">
              <a:latin typeface="+mn-ea"/>
              <a:ea typeface="+mn-ea"/>
            </a:rPr>
            <a:t>緊急度判断</a:t>
          </a:r>
        </a:p>
      </dsp:txBody>
      <dsp:txXfrm>
        <a:off x="3904037" y="2688886"/>
        <a:ext cx="1261811" cy="1029974"/>
      </dsp:txXfrm>
    </dsp:sp>
    <dsp:sp modelId="{5DF2DA68-EA01-419B-A953-05DD6984C40E}">
      <dsp:nvSpPr>
        <dsp:cNvPr id="0" name=""/>
        <dsp:cNvSpPr/>
      </dsp:nvSpPr>
      <dsp:spPr>
        <a:xfrm rot="16200000">
          <a:off x="4326461" y="1807477"/>
          <a:ext cx="416962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4389006" y="1984635"/>
        <a:ext cx="291873" cy="343840"/>
      </dsp:txXfrm>
    </dsp:sp>
    <dsp:sp modelId="{00F6BBCB-86C7-42DC-8475-18D741040CFB}">
      <dsp:nvSpPr>
        <dsp:cNvPr id="0" name=""/>
        <dsp:cNvSpPr/>
      </dsp:nvSpPr>
      <dsp:spPr>
        <a:xfrm>
          <a:off x="3365920" y="3359"/>
          <a:ext cx="2338044" cy="16854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１１９番通報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誘導</a:t>
          </a:r>
        </a:p>
      </dsp:txBody>
      <dsp:txXfrm>
        <a:off x="3708319" y="250193"/>
        <a:ext cx="1653246" cy="1191821"/>
      </dsp:txXfrm>
    </dsp:sp>
    <dsp:sp modelId="{77F2ABCF-C031-4070-990A-3846493FDB3C}">
      <dsp:nvSpPr>
        <dsp:cNvPr id="0" name=""/>
        <dsp:cNvSpPr/>
      </dsp:nvSpPr>
      <dsp:spPr>
        <a:xfrm rot="20520000">
          <a:off x="5470049" y="2566943"/>
          <a:ext cx="286606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5472153" y="2694841"/>
        <a:ext cx="200624" cy="343840"/>
      </dsp:txXfrm>
    </dsp:sp>
    <dsp:sp modelId="{02C8DA2E-850E-44C0-BD69-C2CAF3965CE0}">
      <dsp:nvSpPr>
        <dsp:cNvPr id="0" name=""/>
        <dsp:cNvSpPr/>
      </dsp:nvSpPr>
      <dsp:spPr>
        <a:xfrm>
          <a:off x="5818784" y="1632537"/>
          <a:ext cx="1917059" cy="16854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保護者への連絡</a:t>
          </a:r>
        </a:p>
      </dsp:txBody>
      <dsp:txXfrm>
        <a:off x="6099531" y="1879371"/>
        <a:ext cx="1355565" cy="1191821"/>
      </dsp:txXfrm>
    </dsp:sp>
    <dsp:sp modelId="{8784B7CD-0B0B-4ADE-8570-1DB62EE5301E}">
      <dsp:nvSpPr>
        <dsp:cNvPr id="0" name=""/>
        <dsp:cNvSpPr/>
      </dsp:nvSpPr>
      <dsp:spPr>
        <a:xfrm rot="3240000">
          <a:off x="5003752" y="3811215"/>
          <a:ext cx="36125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>
        <a:off x="5026089" y="3881989"/>
        <a:ext cx="252881" cy="343840"/>
      </dsp:txXfrm>
    </dsp:sp>
    <dsp:sp modelId="{7AD63CDD-F1EB-4F0E-8C7A-6C53BD2B14D0}">
      <dsp:nvSpPr>
        <dsp:cNvPr id="0" name=""/>
        <dsp:cNvSpPr/>
      </dsp:nvSpPr>
      <dsp:spPr>
        <a:xfrm>
          <a:off x="4861634" y="4268603"/>
          <a:ext cx="2118340" cy="16854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応急処置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搬送</a:t>
          </a:r>
          <a:endParaRPr kumimoji="1" lang="en-US" altLang="ja-JP" sz="2300" kern="1200" dirty="0">
            <a:latin typeface="+mn-ea"/>
            <a:ea typeface="+mn-ea"/>
          </a:endParaRPr>
        </a:p>
      </dsp:txBody>
      <dsp:txXfrm>
        <a:off x="5171858" y="4515437"/>
        <a:ext cx="1497892" cy="1191821"/>
      </dsp:txXfrm>
    </dsp:sp>
    <dsp:sp modelId="{B8E83CB4-1AD4-4FF2-AACF-DB8D11B075B3}">
      <dsp:nvSpPr>
        <dsp:cNvPr id="0" name=""/>
        <dsp:cNvSpPr/>
      </dsp:nvSpPr>
      <dsp:spPr>
        <a:xfrm rot="7560000">
          <a:off x="3698229" y="3815955"/>
          <a:ext cx="367661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 rot="10800000">
        <a:off x="3785794" y="3885952"/>
        <a:ext cx="257363" cy="343840"/>
      </dsp:txXfrm>
    </dsp:sp>
    <dsp:sp modelId="{8DFAA49F-BA91-479F-8835-F758B14489BA}">
      <dsp:nvSpPr>
        <dsp:cNvPr id="0" name=""/>
        <dsp:cNvSpPr/>
      </dsp:nvSpPr>
      <dsp:spPr>
        <a:xfrm>
          <a:off x="2143374" y="4268603"/>
          <a:ext cx="2011413" cy="1685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情報収集</a:t>
          </a:r>
          <a:endParaRPr kumimoji="1" lang="en-US" altLang="ja-JP" sz="2300" kern="1200" dirty="0">
            <a:latin typeface="+mn-ea"/>
            <a:ea typeface="+mn-ea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記録</a:t>
          </a:r>
        </a:p>
      </dsp:txBody>
      <dsp:txXfrm>
        <a:off x="2437939" y="4515437"/>
        <a:ext cx="1422283" cy="1191821"/>
      </dsp:txXfrm>
    </dsp:sp>
    <dsp:sp modelId="{49242FDF-724F-4395-B801-B181CFECF754}">
      <dsp:nvSpPr>
        <dsp:cNvPr id="0" name=""/>
        <dsp:cNvSpPr/>
      </dsp:nvSpPr>
      <dsp:spPr>
        <a:xfrm rot="11880000">
          <a:off x="3356075" y="2575785"/>
          <a:ext cx="255338" cy="5730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300" kern="1200" dirty="0">
            <a:latin typeface="+mn-ea"/>
            <a:ea typeface="+mn-ea"/>
          </a:endParaRPr>
        </a:p>
      </dsp:txBody>
      <dsp:txXfrm rot="10800000">
        <a:off x="3430801" y="2702234"/>
        <a:ext cx="178737" cy="343840"/>
      </dsp:txXfrm>
    </dsp:sp>
    <dsp:sp modelId="{1E8443EA-0D3A-4A38-A8D4-F224A419E422}">
      <dsp:nvSpPr>
        <dsp:cNvPr id="0" name=""/>
        <dsp:cNvSpPr/>
      </dsp:nvSpPr>
      <dsp:spPr>
        <a:xfrm>
          <a:off x="1265156" y="1632537"/>
          <a:ext cx="2054831" cy="1685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+mn-ea"/>
              <a:ea typeface="+mn-ea"/>
            </a:rPr>
            <a:t>他の子どもへの対応</a:t>
          </a:r>
        </a:p>
      </dsp:txBody>
      <dsp:txXfrm>
        <a:off x="1566079" y="1879371"/>
        <a:ext cx="1452985" cy="119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E2B3-0433-4A4F-BFAD-38DF1C89500C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71EA-70EE-4FF3-96D5-E454BA561B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48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97AD-F3F9-4623-B1B7-DB7D57464DE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E8CA-F09E-4003-B013-5DE7DC8720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844B-403E-4AA0-A90B-1C50DAFEDE6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63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B36D9-3DCC-4536-84DA-2D09B82A9EE2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494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FE8CA-F09E-4003-B013-5DE7DC8720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2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FE8CA-F09E-4003-B013-5DE7DC8720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86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0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6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7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9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9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1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4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53C6-7628-44A7-B22A-1D50895B19CD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C05F-523A-48CE-8FB1-184FADFE6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1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1523" y="1556792"/>
            <a:ext cx="9144000" cy="2016224"/>
          </a:xfrm>
        </p:spPr>
        <p:txBody>
          <a:bodyPr anchor="ctr">
            <a:noAutofit/>
          </a:bodyPr>
          <a:lstStyle/>
          <a:p>
            <a:r>
              <a:rPr lang="ja-JP" altLang="en-US" sz="6600" b="1" dirty="0">
                <a:ln w="9525">
                  <a:solidFill>
                    <a:schemeClr val="bg1"/>
                  </a:solidFill>
                  <a:prstDash val="solid"/>
                </a:ln>
                <a:latin typeface="HGP創英角ｺﾞｼｯｸUB" pitchFamily="50" charset="-128"/>
                <a:ea typeface="HGP創英角ｺﾞｼｯｸUB" pitchFamily="50" charset="-128"/>
              </a:rPr>
              <a:t>アレルギー対応研修会</a:t>
            </a:r>
            <a:endParaRPr lang="en-US" altLang="ja-JP" sz="6600" b="1" dirty="0">
              <a:ln w="9525">
                <a:solidFill>
                  <a:schemeClr val="bg1"/>
                </a:solidFill>
                <a:prstDash val="solid"/>
              </a:ln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03864" y="5058871"/>
            <a:ext cx="8352928" cy="1800200"/>
          </a:xfrm>
        </p:spPr>
        <p:txBody>
          <a:bodyPr anchor="ctr">
            <a:normAutofit/>
          </a:bodyPr>
          <a:lstStyle/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日本体育大学 保健医療学部 教授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救急救命士　鈴木健介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7" y="5589240"/>
            <a:ext cx="1236594" cy="11963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57" y="5013176"/>
            <a:ext cx="1576733" cy="18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8721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役割分担　</a:t>
            </a:r>
            <a:r>
              <a:rPr lang="en-US" altLang="ja-JP" dirty="0"/>
              <a:t>6</a:t>
            </a:r>
            <a:r>
              <a:rPr lang="ja-JP" altLang="en-US" dirty="0"/>
              <a:t>人</a:t>
            </a:r>
            <a:r>
              <a:rPr lang="en-US" altLang="ja-JP" dirty="0"/>
              <a:t>1</a:t>
            </a:r>
            <a:r>
              <a:rPr lang="ja-JP" altLang="en-US" dirty="0"/>
              <a:t>組になってください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23528" y="860165"/>
          <a:ext cx="8640959" cy="5445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4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キャラクター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予想される役割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担当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（リーダー）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緊急度判断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最初に対応する教員に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呼ばれたら行く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教員役１（リーダー補助）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情報収集</a:t>
                      </a:r>
                      <a:endParaRPr kumimoji="1"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保護者対応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最初に対応する教員に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呼ばれたら行く</a:t>
                      </a:r>
                      <a:endParaRPr kumimoji="1"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教員役２（リーダー補助）</a:t>
                      </a:r>
                      <a:endParaRPr kumimoji="1"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119</a:t>
                      </a:r>
                      <a:r>
                        <a:rPr lang="ja-JP" altLang="en-US" sz="2000" dirty="0"/>
                        <a:t>番かける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記録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他の子どもへの対応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患者役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患者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指令センター役</a:t>
                      </a:r>
                      <a:endParaRPr lang="en-US" altLang="ja-JP" sz="2000" dirty="0"/>
                    </a:p>
                    <a:p>
                      <a:pPr marL="0" indent="0" algn="ctr">
                        <a:buNone/>
                      </a:pPr>
                      <a:r>
                        <a:rPr lang="ja-JP" altLang="en-US" sz="2000" dirty="0"/>
                        <a:t>救急隊役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119</a:t>
                      </a:r>
                      <a:r>
                        <a:rPr lang="ja-JP" altLang="en-US" sz="2000" dirty="0"/>
                        <a:t>番受ける</a:t>
                      </a:r>
                      <a:endParaRPr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現場に到着し情報を聞く</a:t>
                      </a:r>
                      <a:endParaRPr lang="en-US" altLang="ja-JP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ja-JP" altLang="en-US" sz="2000" dirty="0"/>
                        <a:t>保護者役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保護者に連絡があったら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電話に出る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9CC06B-9A93-4433-9BC1-AF796E3EE972}"/>
              </a:ext>
            </a:extLst>
          </p:cNvPr>
          <p:cNvSpPr/>
          <p:nvPr/>
        </p:nvSpPr>
        <p:spPr>
          <a:xfrm>
            <a:off x="142041" y="6457890"/>
            <a:ext cx="89370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人の場合は、リーダー補助の先生を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名増やしてください。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人の場合は、救急隊役になってください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9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指令センター役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火事ですか？救急ですか？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住所を教えてください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あなたのお名前連絡先を教えてください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どうしましたか？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意識はありますか？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呼吸はしていますか？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9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救急隊役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どのような状況でしたか？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（何時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どこで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何をしていて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どうなった）（行った処置）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保護者役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628650" y="1690689"/>
          <a:ext cx="8280112" cy="490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6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質問内容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相手が言ったことを記載してください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うちの子どうなったのですか？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5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56C363-18ED-4A1F-AEE8-539BDDB7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振り返り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2644C-CBF9-4CF9-AEBC-6912BB4C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次また同じ事例が起こるとしたら、何を改善したらよい対応ができますか？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準備物品は何か？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役割分担は？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119</a:t>
            </a:r>
            <a:r>
              <a:rPr lang="ja-JP" altLang="en-US" dirty="0"/>
              <a:t>番通報のタイミングと話す内容は？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保護者への連絡と話す内容は？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その他（状態悪化時の対応など）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21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0" y="71273"/>
            <a:ext cx="4539064" cy="1143000"/>
          </a:xfrm>
        </p:spPr>
        <p:txBody>
          <a:bodyPr>
            <a:no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学校における緊急・災害時の対応</a:t>
            </a:r>
            <a:br>
              <a:rPr lang="en-US" altLang="ja-JP" sz="2000" dirty="0">
                <a:latin typeface="+mn-ea"/>
                <a:ea typeface="+mn-ea"/>
              </a:rPr>
            </a:br>
            <a:r>
              <a:rPr lang="en-US" altLang="ja-JP" sz="2000" dirty="0">
                <a:latin typeface="+mn-ea"/>
                <a:ea typeface="+mn-ea"/>
              </a:rPr>
              <a:t>http://emergencyfirstaidinschool.com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50" y="2573398"/>
            <a:ext cx="4522677" cy="40057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129078-B721-6FC0-C241-EA9E89D4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57" y="1154954"/>
            <a:ext cx="1371807" cy="13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6E3538-D07A-4F6D-1968-13C884C0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" y="2565185"/>
            <a:ext cx="4569940" cy="42630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656F81C-CC79-ED76-C80F-B38315B4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88640"/>
            <a:ext cx="4210173" cy="8640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CC3C818-3D9E-19D2-B2AA-48154536C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116531"/>
            <a:ext cx="1448654" cy="144865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874847-71EF-4BEB-6141-60FABD033AB3}"/>
              </a:ext>
            </a:extLst>
          </p:cNvPr>
          <p:cNvSpPr txBox="1"/>
          <p:nvPr/>
        </p:nvSpPr>
        <p:spPr>
          <a:xfrm>
            <a:off x="107504" y="151344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誰でも受講できる</a:t>
            </a:r>
            <a:r>
              <a:rPr lang="ja-JP" altLang="en-US" dirty="0"/>
              <a:t>講習会</a:t>
            </a:r>
            <a:endParaRPr lang="en-US" altLang="ja-JP" dirty="0"/>
          </a:p>
          <a:p>
            <a:pPr algn="ctr"/>
            <a:r>
              <a:rPr kumimoji="1" lang="ja-JP" altLang="en-US" dirty="0"/>
              <a:t>最新の情報はこちら</a:t>
            </a:r>
            <a:endParaRPr kumimoji="1"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EEF7FD-E66D-A7E9-6593-CC82225C7FFB}"/>
              </a:ext>
            </a:extLst>
          </p:cNvPr>
          <p:cNvSpPr txBox="1"/>
          <p:nvPr/>
        </p:nvSpPr>
        <p:spPr>
          <a:xfrm>
            <a:off x="4635516" y="1513441"/>
            <a:ext cx="324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学校の教職員を対象とした</a:t>
            </a:r>
            <a:endParaRPr kumimoji="1" lang="en-US" altLang="ja-JP" dirty="0"/>
          </a:p>
          <a:p>
            <a:pPr algn="ctr"/>
            <a:r>
              <a:rPr lang="ja-JP" altLang="en-US"/>
              <a:t>講習会や最新の情報は</a:t>
            </a:r>
            <a:r>
              <a:rPr lang="ja-JP" altLang="en-US" dirty="0"/>
              <a:t>こちら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611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711A86-678C-F9D9-3DEF-40DA9C17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48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さっそくですが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353EF0-5A37-BDBE-FE66-4B048BF7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C65C58-E62A-219E-93A6-1252979C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55B72-FFED-8457-92E3-B89D235BCEF5}"/>
              </a:ext>
            </a:extLst>
          </p:cNvPr>
          <p:cNvSpPr txBox="1"/>
          <p:nvPr/>
        </p:nvSpPr>
        <p:spPr>
          <a:xfrm>
            <a:off x="2987824" y="11395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https://youtu.be/F2sRAxfzL0o</a:t>
            </a:r>
          </a:p>
        </p:txBody>
      </p:sp>
    </p:spTree>
    <p:extLst>
      <p:ext uri="{BB962C8B-B14F-4D97-AF65-F5344CB8AC3E}">
        <p14:creationId xmlns:p14="http://schemas.microsoft.com/office/powerpoint/2010/main" val="118649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学校における緊急時の対応</a:t>
            </a:r>
            <a:endParaRPr kumimoji="1" lang="ja-JP" altLang="en-US" dirty="0">
              <a:latin typeface="+mn-ea"/>
              <a:ea typeface="+mn-ea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07504" y="783915"/>
          <a:ext cx="9001000" cy="59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jpnsport.go.jp/anzen/Portals/0/anzen/kenko/siryou/character/image/A-04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9062" r="14115" b="10968"/>
          <a:stretch/>
        </p:blipFill>
        <p:spPr bwMode="auto">
          <a:xfrm>
            <a:off x="4930270" y="3045968"/>
            <a:ext cx="985824" cy="15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6" y="1628800"/>
            <a:ext cx="12976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9" y="4797152"/>
            <a:ext cx="962055" cy="15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kouro-k.com/sakai-e/images/t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8767"/>
            <a:ext cx="671965" cy="14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yaplog.jp/cv/rochirico/img/75/039_p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716788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3265"/>
            <a:ext cx="1669275" cy="16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3759130" y="3157770"/>
            <a:ext cx="1800200" cy="1562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81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852804"/>
            <a:ext cx="7643833" cy="785795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119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番から病院到着まで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74786" y="3073400"/>
            <a:ext cx="5329239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9.8</a:t>
            </a:r>
            <a:r>
              <a:rPr lang="ja-JP" altLang="en-US" sz="3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36" name="AutoShape 4"/>
          <p:cNvSpPr>
            <a:spLocks/>
          </p:cNvSpPr>
          <p:nvPr/>
        </p:nvSpPr>
        <p:spPr bwMode="auto">
          <a:xfrm rot="16200000">
            <a:off x="4571206" y="2209007"/>
            <a:ext cx="504825" cy="3960812"/>
          </a:xfrm>
          <a:prstGeom prst="leftBrace">
            <a:avLst>
              <a:gd name="adj1" fmla="val 653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3635375" y="4441825"/>
            <a:ext cx="26241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134" tIns="49566" rIns="99134" bIns="49566">
            <a:spAutoFit/>
          </a:bodyPr>
          <a:lstStyle/>
          <a:p>
            <a:r>
              <a:rPr lang="ja-JP" altLang="en-US" sz="2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出場～現場到着</a:t>
            </a:r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2124075" y="3073400"/>
            <a:ext cx="720725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000" b="1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39" name="AutoShape 7"/>
          <p:cNvSpPr>
            <a:spLocks/>
          </p:cNvSpPr>
          <p:nvPr/>
        </p:nvSpPr>
        <p:spPr bwMode="auto">
          <a:xfrm rot="16200000">
            <a:off x="2232025" y="3829050"/>
            <a:ext cx="504825" cy="720725"/>
          </a:xfrm>
          <a:prstGeom prst="leftBrace">
            <a:avLst>
              <a:gd name="adj1" fmla="val 1189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2234733" y="4513263"/>
            <a:ext cx="492592" cy="10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出場準備</a:t>
            </a:r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1476375" y="3073400"/>
            <a:ext cx="647700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42" name="AutoShape 10"/>
          <p:cNvSpPr>
            <a:spLocks/>
          </p:cNvSpPr>
          <p:nvPr/>
        </p:nvSpPr>
        <p:spPr bwMode="auto">
          <a:xfrm rot="16200000">
            <a:off x="1547812" y="3865563"/>
            <a:ext cx="506413" cy="649288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1514008" y="4513263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現場と状況の聴取</a:t>
            </a:r>
          </a:p>
        </p:txBody>
      </p:sp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259597" y="3073400"/>
            <a:ext cx="121519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en-US" altLang="ja-JP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3-4</a:t>
            </a: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</a:t>
            </a:r>
          </a:p>
        </p:txBody>
      </p:sp>
      <p:sp>
        <p:nvSpPr>
          <p:cNvPr id="428045" name="AutoShape 13"/>
          <p:cNvSpPr>
            <a:spLocks/>
          </p:cNvSpPr>
          <p:nvPr/>
        </p:nvSpPr>
        <p:spPr bwMode="auto">
          <a:xfrm rot="16200000">
            <a:off x="621493" y="3588530"/>
            <a:ext cx="506413" cy="1203351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620896" y="4524484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発見から通報まで</a:t>
            </a:r>
          </a:p>
        </p:txBody>
      </p:sp>
      <p:sp>
        <p:nvSpPr>
          <p:cNvPr id="428047" name="Rectangle 15"/>
          <p:cNvSpPr>
            <a:spLocks noChangeArrowheads="1"/>
          </p:cNvSpPr>
          <p:nvPr/>
        </p:nvSpPr>
        <p:spPr bwMode="auto">
          <a:xfrm>
            <a:off x="6804024" y="3073400"/>
            <a:ext cx="79231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数分</a:t>
            </a:r>
          </a:p>
        </p:txBody>
      </p:sp>
      <p:sp>
        <p:nvSpPr>
          <p:cNvPr id="428048" name="AutoShape 16"/>
          <p:cNvSpPr>
            <a:spLocks/>
          </p:cNvSpPr>
          <p:nvPr/>
        </p:nvSpPr>
        <p:spPr bwMode="auto">
          <a:xfrm rot="16200000">
            <a:off x="6946973" y="3794051"/>
            <a:ext cx="506413" cy="792311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959728" y="4513263"/>
            <a:ext cx="492592" cy="204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到着から患者接触</a:t>
            </a: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2124075" y="2497138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1883896" y="1704975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　令</a:t>
            </a:r>
          </a:p>
        </p:txBody>
      </p:sp>
      <p:sp>
        <p:nvSpPr>
          <p:cNvPr id="428056" name="Line 24"/>
          <p:cNvSpPr>
            <a:spLocks noChangeShapeType="1"/>
          </p:cNvSpPr>
          <p:nvPr/>
        </p:nvSpPr>
        <p:spPr bwMode="auto">
          <a:xfrm>
            <a:off x="1547813" y="2497138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1307633" y="1704975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　報</a:t>
            </a:r>
          </a:p>
        </p:txBody>
      </p:sp>
      <p:sp>
        <p:nvSpPr>
          <p:cNvPr id="428058" name="Line 26"/>
          <p:cNvSpPr>
            <a:spLocks noChangeShapeType="1"/>
          </p:cNvSpPr>
          <p:nvPr/>
        </p:nvSpPr>
        <p:spPr bwMode="auto">
          <a:xfrm>
            <a:off x="273024" y="2513919"/>
            <a:ext cx="0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9134" tIns="49566" rIns="99134" bIns="49566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26728" y="1680929"/>
            <a:ext cx="492592" cy="8310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倒れた</a:t>
            </a: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A990-9772-447D-83DE-47604FF5826B}" type="slidenum">
              <a:rPr kumimoji="1" lang="ja-JP" altLang="en-US" smtClean="0">
                <a:ea typeface="ＭＳ ゴシック" panose="020B0609070205080204" pitchFamily="49" charset="-128"/>
              </a:rPr>
              <a:pPr/>
              <a:t>4</a:t>
            </a:fld>
            <a:endParaRPr kumimoji="1" lang="ja-JP" altLang="en-US" dirty="0">
              <a:ea typeface="ＭＳ ゴシック" panose="020B0609070205080204" pitchFamily="49" charset="-128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982" y="1694843"/>
            <a:ext cx="1962655" cy="13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7596334" y="3073400"/>
            <a:ext cx="1440161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9134" tIns="49566" rIns="99134" bIns="49566" anchor="ctr"/>
          <a:lstStyle/>
          <a:p>
            <a:pPr algn="ctr"/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？？？</a:t>
            </a:r>
          </a:p>
        </p:txBody>
      </p:sp>
      <p:sp>
        <p:nvSpPr>
          <p:cNvPr id="27" name="AutoShape 16"/>
          <p:cNvSpPr>
            <a:spLocks/>
          </p:cNvSpPr>
          <p:nvPr/>
        </p:nvSpPr>
        <p:spPr bwMode="auto">
          <a:xfrm rot="16200000">
            <a:off x="8063209" y="3466181"/>
            <a:ext cx="506413" cy="1440162"/>
          </a:xfrm>
          <a:prstGeom prst="leftBrace">
            <a:avLst>
              <a:gd name="adj1" fmla="val 1068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99134" tIns="49566" rIns="99134" bIns="49566" anchor="ctr"/>
          <a:lstStyle/>
          <a:p>
            <a:pPr>
              <a:defRPr/>
            </a:pP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086015" y="4509319"/>
            <a:ext cx="446425" cy="21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99134" tIns="49566" rIns="99134" bIns="49566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処置・病院選定・出発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DCCB2BD8-AF52-4D24-BD7D-A5C4B2326EDD}"/>
              </a:ext>
            </a:extLst>
          </p:cNvPr>
          <p:cNvSpPr txBox="1">
            <a:spLocks/>
          </p:cNvSpPr>
          <p:nvPr/>
        </p:nvSpPr>
        <p:spPr>
          <a:xfrm>
            <a:off x="575324" y="94790"/>
            <a:ext cx="7886700" cy="765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救急隊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救急救命士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002C95-C035-C72C-3C52-D6B350C17CDC}"/>
              </a:ext>
            </a:extLst>
          </p:cNvPr>
          <p:cNvSpPr txBox="1"/>
          <p:nvPr/>
        </p:nvSpPr>
        <p:spPr>
          <a:xfrm>
            <a:off x="2092836" y="6334780"/>
            <a:ext cx="553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現場到着平均時間</a:t>
            </a:r>
            <a:r>
              <a:rPr lang="ja-JP" altLang="en-US" sz="14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通報を受けてから現場に着くまで</a:t>
            </a:r>
            <a:endParaRPr lang="ja-JP" altLang="en-US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9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nimBg="1"/>
      <p:bldP spid="428037" grpId="0"/>
      <p:bldP spid="428038" grpId="0" animBg="1"/>
      <p:bldP spid="428039" grpId="0" animBg="1"/>
      <p:bldP spid="428040" grpId="0"/>
      <p:bldP spid="428041" grpId="0" animBg="1"/>
      <p:bldP spid="428042" grpId="0" animBg="1"/>
      <p:bldP spid="428043" grpId="0"/>
      <p:bldP spid="428044" grpId="0" animBg="1"/>
      <p:bldP spid="428045" grpId="0" animBg="1"/>
      <p:bldP spid="428046" grpId="0"/>
      <p:bldP spid="428047" grpId="0" animBg="1"/>
      <p:bldP spid="428048" grpId="0" animBg="1"/>
      <p:bldP spid="428049" grpId="0"/>
      <p:bldP spid="428055" grpId="0" animBg="1"/>
      <p:bldP spid="428057" grpId="0" animBg="1"/>
      <p:bldP spid="428059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/>
          <p:cNvSpPr/>
          <p:nvPr/>
        </p:nvSpPr>
        <p:spPr>
          <a:xfrm>
            <a:off x="827584" y="1653952"/>
            <a:ext cx="1152128" cy="4554016"/>
          </a:xfrm>
          <a:prstGeom prst="downArrow">
            <a:avLst>
              <a:gd name="adj1" fmla="val 50000"/>
              <a:gd name="adj2" fmla="val 297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79512" y="0"/>
            <a:ext cx="867645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ゴシック"/>
                <a:ea typeface="ＭＳ ゴシック"/>
                <a:cs typeface="ＭＳ ゴシック"/>
              </a:rPr>
              <a:t>初期評価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6732240" y="3356992"/>
            <a:ext cx="2339752" cy="2274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600" b="1" dirty="0">
                <a:latin typeface="+mn-ea"/>
                <a:cs typeface="ＭＳ ゴシック"/>
              </a:rPr>
              <a:t>緊急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732240" y="2166518"/>
            <a:ext cx="2339752" cy="6144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心肺蘇生法</a:t>
            </a:r>
          </a:p>
        </p:txBody>
      </p:sp>
      <p:sp>
        <p:nvSpPr>
          <p:cNvPr id="23592" name="Rectangle 25"/>
          <p:cNvSpPr>
            <a:spLocks noChangeArrowheads="1"/>
          </p:cNvSpPr>
          <p:nvPr/>
        </p:nvSpPr>
        <p:spPr bwMode="auto">
          <a:xfrm>
            <a:off x="3635896" y="3039343"/>
            <a:ext cx="2610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異常に遅い</a:t>
            </a:r>
            <a:r>
              <a:rPr lang="en-US" altLang="ja-JP" sz="2400" dirty="0">
                <a:latin typeface="+mn-ea"/>
                <a:cs typeface="ＭＳ ゴシック"/>
              </a:rPr>
              <a:t>or</a:t>
            </a:r>
            <a:r>
              <a:rPr lang="ja-JP" altLang="en-US" sz="2400" dirty="0">
                <a:latin typeface="+mn-ea"/>
                <a:cs typeface="ＭＳ ゴシック"/>
              </a:rPr>
              <a:t>速い</a:t>
            </a:r>
            <a:endParaRPr lang="en-US" altLang="ja-JP" sz="2400" dirty="0">
              <a:latin typeface="+mn-ea"/>
              <a:cs typeface="ＭＳ ゴシック"/>
            </a:endParaRPr>
          </a:p>
        </p:txBody>
      </p:sp>
      <p:sp>
        <p:nvSpPr>
          <p:cNvPr id="23590" name="Rectangle 26"/>
          <p:cNvSpPr>
            <a:spLocks noChangeArrowheads="1"/>
          </p:cNvSpPr>
          <p:nvPr/>
        </p:nvSpPr>
        <p:spPr bwMode="auto">
          <a:xfrm>
            <a:off x="3635896" y="4077072"/>
            <a:ext cx="216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触知不可・速い</a:t>
            </a:r>
          </a:p>
        </p:txBody>
      </p:sp>
      <p:sp>
        <p:nvSpPr>
          <p:cNvPr id="23588" name="Rectangle 27"/>
          <p:cNvSpPr>
            <a:spLocks noChangeArrowheads="1"/>
          </p:cNvSpPr>
          <p:nvPr/>
        </p:nvSpPr>
        <p:spPr bwMode="auto">
          <a:xfrm>
            <a:off x="4355976" y="5013176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3572" name="Rectangle 35"/>
          <p:cNvSpPr>
            <a:spLocks noChangeArrowheads="1"/>
          </p:cNvSpPr>
          <p:nvPr/>
        </p:nvSpPr>
        <p:spPr bwMode="auto">
          <a:xfrm>
            <a:off x="179512" y="6207968"/>
            <a:ext cx="8208912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ja-JP" altLang="en-US" sz="3600" dirty="0">
                <a:latin typeface="+mn-ea"/>
                <a:cs typeface="ＭＳ ゴシック"/>
              </a:rPr>
              <a:t>全身を見渡して、異常がないかを観察する</a:t>
            </a:r>
          </a:p>
        </p:txBody>
      </p:sp>
      <p:sp>
        <p:nvSpPr>
          <p:cNvPr id="23573" name="Rectangle 36"/>
          <p:cNvSpPr>
            <a:spLocks noChangeArrowheads="1"/>
          </p:cNvSpPr>
          <p:nvPr/>
        </p:nvSpPr>
        <p:spPr bwMode="auto">
          <a:xfrm>
            <a:off x="107938" y="2141366"/>
            <a:ext cx="2807877" cy="639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呼吸の有無</a:t>
            </a:r>
          </a:p>
        </p:txBody>
      </p: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07939" y="3140968"/>
            <a:ext cx="2807877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吸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回</a:t>
            </a:r>
            <a:r>
              <a:rPr lang="en-US" altLang="ja-JP" sz="3600" dirty="0">
                <a:latin typeface="+mn-ea"/>
                <a:cs typeface="ＭＳ ゴシック"/>
              </a:rPr>
              <a:t> </a:t>
            </a:r>
            <a:r>
              <a:rPr lang="ja-JP" altLang="en-US" sz="3600" dirty="0">
                <a:latin typeface="+mn-ea"/>
                <a:cs typeface="ＭＳ ゴシック"/>
              </a:rPr>
              <a:t>数</a:t>
            </a:r>
          </a:p>
        </p:txBody>
      </p:sp>
      <p:sp>
        <p:nvSpPr>
          <p:cNvPr id="23575" name="Rectangle 38"/>
          <p:cNvSpPr>
            <a:spLocks noChangeArrowheads="1"/>
          </p:cNvSpPr>
          <p:nvPr/>
        </p:nvSpPr>
        <p:spPr bwMode="auto">
          <a:xfrm>
            <a:off x="107938" y="4149080"/>
            <a:ext cx="2807877" cy="6263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橈骨動脈</a:t>
            </a:r>
          </a:p>
        </p:txBody>
      </p:sp>
      <p:sp>
        <p:nvSpPr>
          <p:cNvPr id="23576" name="Rectangle 39"/>
          <p:cNvSpPr>
            <a:spLocks noChangeArrowheads="1"/>
          </p:cNvSpPr>
          <p:nvPr/>
        </p:nvSpPr>
        <p:spPr bwMode="auto">
          <a:xfrm>
            <a:off x="107939" y="5085184"/>
            <a:ext cx="2807876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従命反応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655552" y="2031231"/>
            <a:ext cx="228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わからない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07939" y="1052736"/>
            <a:ext cx="2807877" cy="60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3600" dirty="0">
                <a:latin typeface="+mn-ea"/>
                <a:cs typeface="ＭＳ ゴシック"/>
              </a:rPr>
              <a:t>呼びかけ反応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915816" y="134076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355976" y="908720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ja-JP" altLang="en-US" sz="2400" dirty="0">
                <a:latin typeface="+mn-ea"/>
                <a:cs typeface="ＭＳ ゴシック"/>
              </a:rPr>
              <a:t>なし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6732240" y="980728"/>
            <a:ext cx="233975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119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番通報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記録</a:t>
            </a:r>
            <a:endParaRPr lang="en-US" altLang="ja-JP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+mn-ea"/>
              <a:cs typeface="ＭＳ ゴシック"/>
            </a:endParaRPr>
          </a:p>
          <a:p>
            <a:pPr algn="ctr">
              <a:defRPr/>
            </a:pPr>
            <a:r>
              <a:rPr lang="ja-JP" alt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応援要請</a:t>
            </a:r>
            <a:r>
              <a:rPr lang="en-US" altLang="ja-JP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n-ea"/>
                <a:cs typeface="ＭＳ ゴシック"/>
              </a:rPr>
              <a:t>/AED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946552" y="3484883"/>
            <a:ext cx="3810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2400" dirty="0">
                <a:latin typeface="+mn-ea"/>
                <a:cs typeface="ＭＳ ゴシック"/>
              </a:rPr>
              <a:t>(9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分以下、</a:t>
            </a:r>
            <a:r>
              <a:rPr lang="en-US" altLang="ja-JP" sz="2400" dirty="0">
                <a:latin typeface="+mn-ea"/>
                <a:cs typeface="ＭＳ ゴシック"/>
              </a:rPr>
              <a:t>30</a:t>
            </a:r>
            <a:r>
              <a:rPr lang="ja-JP" altLang="en-US" sz="2400" dirty="0">
                <a:latin typeface="+mn-ea"/>
                <a:cs typeface="ＭＳ ゴシック"/>
              </a:rPr>
              <a:t>回</a:t>
            </a:r>
            <a:r>
              <a:rPr lang="en-US" altLang="ja-JP" sz="2400" dirty="0">
                <a:latin typeface="+mn-ea"/>
                <a:cs typeface="ＭＳ ゴシック"/>
              </a:rPr>
              <a:t>/</a:t>
            </a:r>
            <a:r>
              <a:rPr lang="ja-JP" altLang="en-US" sz="2400" dirty="0">
                <a:latin typeface="+mn-ea"/>
                <a:cs typeface="ＭＳ ゴシック"/>
              </a:rPr>
              <a:t>分以上</a:t>
            </a:r>
            <a:r>
              <a:rPr lang="en-US" altLang="ja-JP" sz="2400" dirty="0">
                <a:latin typeface="+mn-ea"/>
                <a:cs typeface="ＭＳ ゴシック"/>
              </a:rPr>
              <a:t>)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915816" y="2492896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2915816" y="3501008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915816" y="4509120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2915816" y="5445224"/>
            <a:ext cx="381642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 sz="2400">
              <a:latin typeface="+mn-ea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67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488" y="-993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緊急性の高いアレルギー症状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6" y="797936"/>
            <a:ext cx="8507768" cy="60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6052"/>
            <a:ext cx="8229600" cy="1143000"/>
          </a:xfrm>
        </p:spPr>
        <p:txBody>
          <a:bodyPr/>
          <a:lstStyle/>
          <a:p>
            <a:r>
              <a:rPr lang="ja-JP" altLang="en-US" dirty="0"/>
              <a:t>観察の流れ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44922" t="7155" b="23042"/>
          <a:stretch/>
        </p:blipFill>
        <p:spPr>
          <a:xfrm>
            <a:off x="4067944" y="1102296"/>
            <a:ext cx="4952679" cy="5323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" y="1102296"/>
            <a:ext cx="3491524" cy="2677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右矢印 7"/>
          <p:cNvSpPr/>
          <p:nvPr/>
        </p:nvSpPr>
        <p:spPr>
          <a:xfrm>
            <a:off x="3635589" y="2279204"/>
            <a:ext cx="504363" cy="4791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6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調布市の事例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971245"/>
              </p:ext>
            </p:extLst>
          </p:nvPr>
        </p:nvGraphicFramePr>
        <p:xfrm>
          <a:off x="539552" y="1268760"/>
          <a:ext cx="8456407" cy="51125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5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j-ea"/>
                          <a:ea typeface="+mj-ea"/>
                        </a:rPr>
                        <a:t>12:50</a:t>
                      </a: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頃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 おかわりのチヂミを食べた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13:22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「先生　気持ちが悪いという訴え有り」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 先生がエピペンを出し、これ打つのか？と尋ねたが「違う、打たないで」と言われたため打つのをやめた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13:24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担任が養護教諭を呼ぶようにと依頼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3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13:31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養護教諭が駆けつけ、担任に救急車を呼ぶよう促し、担任は職員室から</a:t>
                      </a:r>
                      <a:r>
                        <a:rPr lang="en-US" altLang="ja-JP" sz="1800" u="none" strike="noStrike" dirty="0">
                          <a:effectLst/>
                          <a:latin typeface="+mj-ea"/>
                          <a:ea typeface="+mj-ea"/>
                        </a:rPr>
                        <a:t>119</a:t>
                      </a: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番（その際に職員室にいた校長にも救急要請の確認を行っている）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保護者に連絡し、「エピペンを打ってください」と言われた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本人がトイレに行きたいといい、養護教諭がおぶってトイレへ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養護教諭はトイレに駆けつけた他学年の担任に</a:t>
                      </a:r>
                      <a:r>
                        <a:rPr lang="en-US" altLang="ja-JP" sz="1800" u="none" strike="noStrike" dirty="0">
                          <a:effectLst/>
                          <a:latin typeface="+mj-ea"/>
                          <a:ea typeface="+mj-ea"/>
                        </a:rPr>
                        <a:t>AED</a:t>
                      </a: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と人を呼ぶよう言った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5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13:36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校長が駆けつけてエピペンを打った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ja-JP" sz="1800" u="none" strike="noStrike" dirty="0">
                          <a:effectLst/>
                          <a:latin typeface="+mj-ea"/>
                          <a:ea typeface="+mj-ea"/>
                        </a:rPr>
                        <a:t>AED</a:t>
                      </a: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は通電の必要なしとのメッセージが流れた</a:t>
                      </a:r>
                      <a:b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養護教諭が胸骨圧迫を行った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13:40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救急隊到着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j-ea"/>
                          <a:ea typeface="+mj-ea"/>
                        </a:rPr>
                        <a:t>14:00</a:t>
                      </a:r>
                      <a:r>
                        <a:rPr lang="ja-JP" altLang="en-US" sz="1800" u="none" strike="noStrike">
                          <a:effectLst/>
                          <a:latin typeface="+mj-ea"/>
                          <a:ea typeface="+mj-ea"/>
                        </a:rPr>
                        <a:t>頃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救急車現場出発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j-ea"/>
                          <a:ea typeface="+mj-ea"/>
                        </a:rPr>
                        <a:t>14:12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j-ea"/>
                          <a:ea typeface="+mj-ea"/>
                        </a:rPr>
                        <a:t>病院到着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F4D35C-801A-38C4-E036-E964343BEE32}"/>
              </a:ext>
            </a:extLst>
          </p:cNvPr>
          <p:cNvSpPr txBox="1"/>
          <p:nvPr/>
        </p:nvSpPr>
        <p:spPr>
          <a:xfrm>
            <a:off x="513280" y="6581001"/>
            <a:ext cx="8543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https://www.mext.go.jp/b_menu/shingi/chousa/sports/018/shiryo/__icsFiles/afieldfile/2013/06/05/1335638_5.pdf</a:t>
            </a:r>
          </a:p>
        </p:txBody>
      </p:sp>
    </p:spTree>
    <p:extLst>
      <p:ext uri="{BB962C8B-B14F-4D97-AF65-F5344CB8AC3E}">
        <p14:creationId xmlns:p14="http://schemas.microsoft.com/office/powerpoint/2010/main" val="208627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【119</a:t>
            </a:r>
            <a:r>
              <a:rPr lang="ja-JP" altLang="en-US" dirty="0">
                <a:latin typeface="+mn-ea"/>
              </a:rPr>
              <a:t>番で聞かれる内容</a:t>
            </a:r>
            <a:r>
              <a:rPr lang="en-US" altLang="ja-JP" dirty="0">
                <a:latin typeface="+mn-ea"/>
              </a:rPr>
              <a:t>】</a:t>
            </a: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□住所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□状況（意識・呼吸の有無、年齢、性別など）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□通報者の情報（氏名、連絡先）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救急隊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病院が知りたい主な情報</a:t>
            </a:r>
            <a:r>
              <a:rPr lang="en-US" altLang="ja-JP" dirty="0">
                <a:latin typeface="+mn-ea"/>
              </a:rPr>
              <a:t>】</a:t>
            </a:r>
          </a:p>
          <a:p>
            <a:pPr marL="457200" lvl="1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□発生状況・時間経過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（何時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どこで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何をしていて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どうなった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行った処置）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□既往歴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アレルギー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□内服薬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かかりつけの病院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□家族への連絡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□名前、生年月日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□身長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体重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>
                <a:latin typeface="+mn-ea"/>
              </a:rPr>
              <a:t>□その他（症状・状況による）</a:t>
            </a:r>
            <a:endParaRPr lang="en-US" altLang="ja-JP" dirty="0">
              <a:latin typeface="+mn-ea"/>
            </a:endParaRPr>
          </a:p>
          <a:p>
            <a:pPr lvl="1"/>
            <a:endParaRPr lang="ja-JP" altLang="en-US" dirty="0"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234280"/>
            <a:ext cx="8229600" cy="1143000"/>
          </a:xfrm>
        </p:spPr>
        <p:txBody>
          <a:bodyPr/>
          <a:lstStyle/>
          <a:p>
            <a:r>
              <a:rPr kumimoji="1" lang="ja-JP" altLang="en-US" dirty="0">
                <a:latin typeface="+mj-ea"/>
              </a:rPr>
              <a:t>情報収集</a:t>
            </a:r>
          </a:p>
        </p:txBody>
      </p:sp>
    </p:spTree>
    <p:extLst>
      <p:ext uri="{BB962C8B-B14F-4D97-AF65-F5344CB8AC3E}">
        <p14:creationId xmlns:p14="http://schemas.microsoft.com/office/powerpoint/2010/main" val="41746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840</Words>
  <Application>Microsoft Office PowerPoint</Application>
  <PresentationFormat>画面に合わせる (4:3)</PresentationFormat>
  <Paragraphs>149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HGP創英角ｺﾞｼｯｸUB</vt:lpstr>
      <vt:lpstr>ＭＳ Ｐゴシック</vt:lpstr>
      <vt:lpstr>ＭＳ ゴシック</vt:lpstr>
      <vt:lpstr>Arial</vt:lpstr>
      <vt:lpstr>Calibri</vt:lpstr>
      <vt:lpstr>Office ​​テーマ</vt:lpstr>
      <vt:lpstr>アレルギー対応研修会</vt:lpstr>
      <vt:lpstr>さっそくですが</vt:lpstr>
      <vt:lpstr>学校における緊急時の対応</vt:lpstr>
      <vt:lpstr>119番から病院到着まで</vt:lpstr>
      <vt:lpstr>PowerPoint プレゼンテーション</vt:lpstr>
      <vt:lpstr>緊急性の高いアレルギー症状</vt:lpstr>
      <vt:lpstr>観察の流れ</vt:lpstr>
      <vt:lpstr>調布市の事例</vt:lpstr>
      <vt:lpstr>情報収集</vt:lpstr>
      <vt:lpstr>役割分担　6人1組になってください</vt:lpstr>
      <vt:lpstr>指令センター役</vt:lpstr>
      <vt:lpstr>救急隊役</vt:lpstr>
      <vt:lpstr>保護者役</vt:lpstr>
      <vt:lpstr>振り返り</vt:lpstr>
      <vt:lpstr>学校における緊急・災害時の対応 http://emergencyfirstaidinschool.com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いざという時役に立つ救急法</dc:title>
  <dc:creator>Kensuke Suzuki</dc:creator>
  <cp:lastModifiedBy>鈴木 健介</cp:lastModifiedBy>
  <cp:revision>126</cp:revision>
  <cp:lastPrinted>2014-12-15T09:16:21Z</cp:lastPrinted>
  <dcterms:created xsi:type="dcterms:W3CDTF">2014-07-04T14:04:52Z</dcterms:created>
  <dcterms:modified xsi:type="dcterms:W3CDTF">2026-05-21T04:29:14Z</dcterms:modified>
</cp:coreProperties>
</file>